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272" r:id="rId3"/>
    <p:sldId id="273" r:id="rId4"/>
    <p:sldId id="274" r:id="rId5"/>
    <p:sldId id="278" r:id="rId6"/>
    <p:sldId id="277" r:id="rId7"/>
    <p:sldId id="279" r:id="rId8"/>
    <p:sldId id="275" r:id="rId9"/>
    <p:sldId id="281" r:id="rId10"/>
    <p:sldId id="282" r:id="rId11"/>
    <p:sldId id="283" r:id="rId12"/>
    <p:sldId id="284" r:id="rId13"/>
    <p:sldId id="285" r:id="rId14"/>
    <p:sldId id="286" r:id="rId15"/>
    <p:sldId id="287" r:id="rId16"/>
    <p:sldId id="288" r:id="rId17"/>
    <p:sldId id="289" r:id="rId18"/>
    <p:sldId id="290" r:id="rId19"/>
    <p:sldId id="291" r:id="rId20"/>
    <p:sldId id="292" r:id="rId21"/>
    <p:sldId id="293" r:id="rId22"/>
    <p:sldId id="294" r:id="rId23"/>
    <p:sldId id="27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76" autoAdjust="0"/>
    <p:restoredTop sz="94660"/>
  </p:normalViewPr>
  <p:slideViewPr>
    <p:cSldViewPr>
      <p:cViewPr varScale="1">
        <p:scale>
          <a:sx n="83" d="100"/>
          <a:sy n="83" d="100"/>
        </p:scale>
        <p:origin x="1541"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6/13/2022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6/13/2022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6/13/2022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a:t>Part 4</a:t>
            </a:r>
            <a:r>
              <a:rPr lang="en-US" baseline="0" dirty="0"/>
              <a:t> </a:t>
            </a:r>
            <a:r>
              <a:rPr lang="en-US" dirty="0"/>
              <a:t>Lecture 7</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6/13/2022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6/13/2022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6/13/2022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6/13/2022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6/13/2022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r>
              <a:rPr lang="en-US" dirty="0"/>
              <a:t>Part 4:  The Federal Judicial Power</a:t>
            </a:r>
          </a:p>
          <a:p>
            <a:pPr lvl="1"/>
            <a:r>
              <a:rPr lang="en-US" dirty="0"/>
              <a:t>Lecture 7: </a:t>
            </a:r>
            <a:r>
              <a:rPr lang="en-US" dirty="0" err="1"/>
              <a:t>Justiciability</a:t>
            </a:r>
            <a:r>
              <a:rPr lang="en-US" dirty="0"/>
              <a:t> – Political Questions</a:t>
            </a:r>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Baker v. </a:t>
            </a:r>
            <a:r>
              <a:rPr lang="en-US" i="1" dirty="0" err="1"/>
              <a:t>Carr</a:t>
            </a:r>
            <a:endParaRPr lang="en-US" i="1" dirty="0"/>
          </a:p>
        </p:txBody>
      </p:sp>
      <p:sp>
        <p:nvSpPr>
          <p:cNvPr id="3" name="Content Placeholder 2"/>
          <p:cNvSpPr>
            <a:spLocks noGrp="1"/>
          </p:cNvSpPr>
          <p:nvPr>
            <p:ph idx="1"/>
          </p:nvPr>
        </p:nvSpPr>
        <p:spPr>
          <a:xfrm>
            <a:off x="457200" y="1417638"/>
            <a:ext cx="8382000" cy="4983162"/>
          </a:xfrm>
        </p:spPr>
        <p:txBody>
          <a:bodyPr>
            <a:normAutofit fontScale="92500" lnSpcReduction="10000"/>
          </a:bodyPr>
          <a:lstStyle/>
          <a:p>
            <a:pPr marL="0" indent="0">
              <a:buNone/>
            </a:pPr>
            <a:r>
              <a:rPr lang="en-US" dirty="0"/>
              <a:t>Holding: A challenge to the reapportionment is not a political question because it relates to the state’s carrying out of rules in the Constitution.</a:t>
            </a:r>
          </a:p>
          <a:p>
            <a:r>
              <a:rPr lang="en-US" dirty="0"/>
              <a:t>This challenge to state legislative action is a Fourteenth Amendment claim, distinguishable from a Guaranty Clause challenge</a:t>
            </a:r>
          </a:p>
          <a:p>
            <a:pPr lvl="1"/>
            <a:r>
              <a:rPr lang="en-US" dirty="0"/>
              <a:t>“Since [it] has been established [that] the equal protection claim . . . In this case does not require decision of any political question . . . we conclude that the [claims] . . . are entitled to a trial and a decision.  The right asserted is within the reach of judicial protection under the Fourteenth Amendment.” (CB 93)</a:t>
            </a:r>
          </a:p>
        </p:txBody>
      </p:sp>
    </p:spTree>
    <p:extLst>
      <p:ext uri="{BB962C8B-B14F-4D97-AF65-F5344CB8AC3E}">
        <p14:creationId xmlns:p14="http://schemas.microsoft.com/office/powerpoint/2010/main" val="1265778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1C33A-DD79-207D-0AA5-2AC3CDD018A2}"/>
              </a:ext>
            </a:extLst>
          </p:cNvPr>
          <p:cNvSpPr>
            <a:spLocks noGrp="1"/>
          </p:cNvSpPr>
          <p:nvPr>
            <p:ph type="title"/>
          </p:nvPr>
        </p:nvSpPr>
        <p:spPr/>
        <p:txBody>
          <a:bodyPr/>
          <a:lstStyle/>
          <a:p>
            <a:r>
              <a:rPr lang="en-US" i="1" dirty="0" err="1"/>
              <a:t>Rucho</a:t>
            </a:r>
            <a:r>
              <a:rPr lang="en-US" i="1" dirty="0"/>
              <a:t> v. Common Cause</a:t>
            </a:r>
            <a:r>
              <a:rPr lang="en-US" dirty="0"/>
              <a:t> (2019)</a:t>
            </a:r>
            <a:endParaRPr lang="en-US" i="1" dirty="0"/>
          </a:p>
        </p:txBody>
      </p:sp>
      <p:sp>
        <p:nvSpPr>
          <p:cNvPr id="3" name="Content Placeholder 2">
            <a:extLst>
              <a:ext uri="{FF2B5EF4-FFF2-40B4-BE49-F238E27FC236}">
                <a16:creationId xmlns:a16="http://schemas.microsoft.com/office/drawing/2014/main" id="{B6C811D9-289E-7508-DD72-1E87ABB367C0}"/>
              </a:ext>
            </a:extLst>
          </p:cNvPr>
          <p:cNvSpPr>
            <a:spLocks noGrp="1"/>
          </p:cNvSpPr>
          <p:nvPr>
            <p:ph idx="1"/>
          </p:nvPr>
        </p:nvSpPr>
        <p:spPr/>
        <p:txBody>
          <a:bodyPr/>
          <a:lstStyle/>
          <a:p>
            <a:r>
              <a:rPr lang="en-US" dirty="0"/>
              <a:t>Background:</a:t>
            </a:r>
          </a:p>
          <a:p>
            <a:pPr lvl="1"/>
            <a:r>
              <a:rPr lang="en-US" dirty="0"/>
              <a:t>Plaintiffs challenged (federal) congressional districting maps in North Carolina and Maryland as “unconstitutional partisan gerrymanders”</a:t>
            </a:r>
          </a:p>
          <a:p>
            <a:pPr lvl="2"/>
            <a:r>
              <a:rPr lang="en-US" dirty="0"/>
              <a:t>North Carolina plaintiffs claimed NC map discriminated against Democratic Party voters</a:t>
            </a:r>
          </a:p>
          <a:p>
            <a:pPr lvl="2"/>
            <a:r>
              <a:rPr lang="en-US" dirty="0"/>
              <a:t>Maryland plaintiffs claimed MD map discriminated against Republican Party voters</a:t>
            </a:r>
          </a:p>
          <a:p>
            <a:pPr lvl="1"/>
            <a:r>
              <a:rPr lang="en-US" dirty="0"/>
              <a:t>District Courts ruled in favor of the plaintiffs in both cases</a:t>
            </a:r>
          </a:p>
        </p:txBody>
      </p:sp>
    </p:spTree>
    <p:extLst>
      <p:ext uri="{BB962C8B-B14F-4D97-AF65-F5344CB8AC3E}">
        <p14:creationId xmlns:p14="http://schemas.microsoft.com/office/powerpoint/2010/main" val="2209868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1C33A-DD79-207D-0AA5-2AC3CDD018A2}"/>
              </a:ext>
            </a:extLst>
          </p:cNvPr>
          <p:cNvSpPr>
            <a:spLocks noGrp="1"/>
          </p:cNvSpPr>
          <p:nvPr>
            <p:ph type="title"/>
          </p:nvPr>
        </p:nvSpPr>
        <p:spPr/>
        <p:txBody>
          <a:bodyPr/>
          <a:lstStyle/>
          <a:p>
            <a:r>
              <a:rPr lang="en-US" i="1" dirty="0" err="1"/>
              <a:t>Rucho</a:t>
            </a:r>
            <a:r>
              <a:rPr lang="en-US" i="1" dirty="0"/>
              <a:t> v. Common Cause</a:t>
            </a:r>
            <a:r>
              <a:rPr lang="en-US" dirty="0"/>
              <a:t> (2019)</a:t>
            </a:r>
            <a:endParaRPr lang="en-US" i="1" dirty="0"/>
          </a:p>
        </p:txBody>
      </p:sp>
      <p:sp>
        <p:nvSpPr>
          <p:cNvPr id="3" name="Content Placeholder 2">
            <a:extLst>
              <a:ext uri="{FF2B5EF4-FFF2-40B4-BE49-F238E27FC236}">
                <a16:creationId xmlns:a16="http://schemas.microsoft.com/office/drawing/2014/main" id="{B6C811D9-289E-7508-DD72-1E87ABB367C0}"/>
              </a:ext>
            </a:extLst>
          </p:cNvPr>
          <p:cNvSpPr>
            <a:spLocks noGrp="1"/>
          </p:cNvSpPr>
          <p:nvPr>
            <p:ph idx="1"/>
          </p:nvPr>
        </p:nvSpPr>
        <p:spPr/>
        <p:txBody>
          <a:bodyPr>
            <a:normAutofit fontScale="92500" lnSpcReduction="10000"/>
          </a:bodyPr>
          <a:lstStyle/>
          <a:p>
            <a:r>
              <a:rPr lang="en-US" dirty="0"/>
              <a:t>Issue:  is the constitutionality of Congressional maps drawn to favor one major political party a justiciable legal question suited to resolution in the federal courts?</a:t>
            </a:r>
          </a:p>
          <a:p>
            <a:pPr lvl="1"/>
            <a:r>
              <a:rPr lang="en-US" dirty="0"/>
              <a:t>“These cases require us to consider once again whether claims of excessive partisanship in districting are ‘justiciable’ – that is, properly suited for resolution by the federal courts.”  (CB 95)</a:t>
            </a:r>
          </a:p>
          <a:p>
            <a:pPr lvl="1"/>
            <a:r>
              <a:rPr lang="en-US" dirty="0"/>
              <a:t>“The question is whether the courts below appropriately exercised judicial power when they found [those maps] unconstitutional” (CB 95)</a:t>
            </a:r>
          </a:p>
        </p:txBody>
      </p:sp>
    </p:spTree>
    <p:extLst>
      <p:ext uri="{BB962C8B-B14F-4D97-AF65-F5344CB8AC3E}">
        <p14:creationId xmlns:p14="http://schemas.microsoft.com/office/powerpoint/2010/main" val="44498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1C33A-DD79-207D-0AA5-2AC3CDD018A2}"/>
              </a:ext>
            </a:extLst>
          </p:cNvPr>
          <p:cNvSpPr>
            <a:spLocks noGrp="1"/>
          </p:cNvSpPr>
          <p:nvPr>
            <p:ph type="title"/>
          </p:nvPr>
        </p:nvSpPr>
        <p:spPr/>
        <p:txBody>
          <a:bodyPr/>
          <a:lstStyle/>
          <a:p>
            <a:r>
              <a:rPr lang="en-US" i="1" dirty="0" err="1"/>
              <a:t>Rucho</a:t>
            </a:r>
            <a:r>
              <a:rPr lang="en-US" i="1" dirty="0"/>
              <a:t> v. Common Cause</a:t>
            </a:r>
            <a:r>
              <a:rPr lang="en-US" dirty="0"/>
              <a:t> (2019)</a:t>
            </a:r>
            <a:endParaRPr lang="en-US" i="1" dirty="0"/>
          </a:p>
        </p:txBody>
      </p:sp>
      <p:sp>
        <p:nvSpPr>
          <p:cNvPr id="3" name="Content Placeholder 2">
            <a:extLst>
              <a:ext uri="{FF2B5EF4-FFF2-40B4-BE49-F238E27FC236}">
                <a16:creationId xmlns:a16="http://schemas.microsoft.com/office/drawing/2014/main" id="{B6C811D9-289E-7508-DD72-1E87ABB367C0}"/>
              </a:ext>
            </a:extLst>
          </p:cNvPr>
          <p:cNvSpPr>
            <a:spLocks noGrp="1"/>
          </p:cNvSpPr>
          <p:nvPr>
            <p:ph idx="1"/>
          </p:nvPr>
        </p:nvSpPr>
        <p:spPr>
          <a:xfrm>
            <a:off x="457200" y="1524000"/>
            <a:ext cx="8229600" cy="4953000"/>
          </a:xfrm>
        </p:spPr>
        <p:txBody>
          <a:bodyPr>
            <a:normAutofit fontScale="77500" lnSpcReduction="20000"/>
          </a:bodyPr>
          <a:lstStyle/>
          <a:p>
            <a:r>
              <a:rPr lang="en-US" dirty="0"/>
              <a:t>Holding:  partisan gerrymandering claims are non-justiciable political questions</a:t>
            </a:r>
          </a:p>
          <a:p>
            <a:pPr lvl="1"/>
            <a:r>
              <a:rPr lang="en-US" dirty="0"/>
              <a:t>The Court looks to </a:t>
            </a:r>
            <a:r>
              <a:rPr lang="en-US" i="1" dirty="0"/>
              <a:t>Baker</a:t>
            </a:r>
            <a:r>
              <a:rPr lang="en-US" dirty="0"/>
              <a:t> and the question of judicial fitness to resolve the issue:</a:t>
            </a:r>
          </a:p>
          <a:p>
            <a:pPr lvl="2"/>
            <a:r>
              <a:rPr lang="en-US" dirty="0"/>
              <a:t>“Among the political question cases the Court has identified are those that lack ‘judicially discoverable and manageable standards for resolving [them].’” (CB 96)</a:t>
            </a:r>
          </a:p>
          <a:p>
            <a:pPr lvl="1"/>
            <a:r>
              <a:rPr lang="en-US" dirty="0"/>
              <a:t>The Court also notes the constitution’s commitment of electoral processes to the Legislative Branch</a:t>
            </a:r>
          </a:p>
          <a:p>
            <a:pPr lvl="2"/>
            <a:r>
              <a:rPr lang="en-US" dirty="0"/>
              <a:t>“The Framers addressed the election of Representatives in [Art. I, § 4] . . . [which] assigns to state legislatures the power to prescribe the ‘Times, Places and Manner of holding Elections’ for [] Congress, while giving Congress the power to ‘make or alter’ any such regulations.”  (CB 97)</a:t>
            </a:r>
          </a:p>
          <a:p>
            <a:pPr lvl="2"/>
            <a:r>
              <a:rPr lang="en-US" dirty="0"/>
              <a:t>“The Framers were aware of electoral districting problems and considered what to do about them . . . </a:t>
            </a:r>
            <a:r>
              <a:rPr lang="en-US" dirty="0" err="1"/>
              <a:t>settl</a:t>
            </a:r>
            <a:r>
              <a:rPr lang="en-US" dirty="0"/>
              <a:t>[</a:t>
            </a:r>
            <a:r>
              <a:rPr lang="en-US" dirty="0" err="1"/>
              <a:t>ing</a:t>
            </a:r>
            <a:r>
              <a:rPr lang="en-US" dirty="0"/>
              <a:t>] on a[n] approach[] assigning the issue to state legislatures, expressly checked and balanced by the Federal Congress.” (CB 97).</a:t>
            </a:r>
          </a:p>
        </p:txBody>
      </p:sp>
    </p:spTree>
    <p:extLst>
      <p:ext uri="{BB962C8B-B14F-4D97-AF65-F5344CB8AC3E}">
        <p14:creationId xmlns:p14="http://schemas.microsoft.com/office/powerpoint/2010/main" val="3791476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1C33A-DD79-207D-0AA5-2AC3CDD018A2}"/>
              </a:ext>
            </a:extLst>
          </p:cNvPr>
          <p:cNvSpPr>
            <a:spLocks noGrp="1"/>
          </p:cNvSpPr>
          <p:nvPr>
            <p:ph type="title"/>
          </p:nvPr>
        </p:nvSpPr>
        <p:spPr/>
        <p:txBody>
          <a:bodyPr/>
          <a:lstStyle/>
          <a:p>
            <a:r>
              <a:rPr lang="en-US" i="1" dirty="0" err="1"/>
              <a:t>Rucho</a:t>
            </a:r>
            <a:r>
              <a:rPr lang="en-US" i="1" dirty="0"/>
              <a:t> v. Common Cause</a:t>
            </a:r>
            <a:r>
              <a:rPr lang="en-US" dirty="0"/>
              <a:t> (2019)</a:t>
            </a:r>
            <a:endParaRPr lang="en-US" i="1" dirty="0"/>
          </a:p>
        </p:txBody>
      </p:sp>
      <p:sp>
        <p:nvSpPr>
          <p:cNvPr id="3" name="Content Placeholder 2">
            <a:extLst>
              <a:ext uri="{FF2B5EF4-FFF2-40B4-BE49-F238E27FC236}">
                <a16:creationId xmlns:a16="http://schemas.microsoft.com/office/drawing/2014/main" id="{B6C811D9-289E-7508-DD72-1E87ABB367C0}"/>
              </a:ext>
            </a:extLst>
          </p:cNvPr>
          <p:cNvSpPr>
            <a:spLocks noGrp="1"/>
          </p:cNvSpPr>
          <p:nvPr>
            <p:ph idx="1"/>
          </p:nvPr>
        </p:nvSpPr>
        <p:spPr>
          <a:xfrm>
            <a:off x="457200" y="1524000"/>
            <a:ext cx="8229600" cy="4953000"/>
          </a:xfrm>
        </p:spPr>
        <p:txBody>
          <a:bodyPr>
            <a:normAutofit fontScale="92500" lnSpcReduction="20000"/>
          </a:bodyPr>
          <a:lstStyle/>
          <a:p>
            <a:r>
              <a:rPr lang="en-US" dirty="0"/>
              <a:t>Holding:  partisan gerrymandering claims are non-justiciable political questions</a:t>
            </a:r>
          </a:p>
          <a:p>
            <a:pPr lvl="1"/>
            <a:r>
              <a:rPr lang="en-US" dirty="0"/>
              <a:t>The Court notes that precluding partisan interest would be expressly contrary to the Constitution</a:t>
            </a:r>
          </a:p>
          <a:p>
            <a:pPr lvl="2"/>
            <a:r>
              <a:rPr lang="en-US" dirty="0"/>
              <a:t>“To hold that legislators cannot take partisan interests into account when drawing district lines would essentially countermand the Framers’ decision to entrust districting to political entities.”  (CB 97)</a:t>
            </a:r>
          </a:p>
          <a:p>
            <a:pPr lvl="1"/>
            <a:r>
              <a:rPr lang="en-US" dirty="0"/>
              <a:t>Finding gerrymandering generally permissible, the Court refocuses the central question on degree:</a:t>
            </a:r>
          </a:p>
          <a:p>
            <a:pPr lvl="2"/>
            <a:r>
              <a:rPr lang="en-US" dirty="0"/>
              <a:t>“The ‘central problem’ is not determining whether a jurisdiction has engaged in partisan gerrymandering.  It is ‘determining when political gerrymandering has gone too far.’”  (CB 97)</a:t>
            </a:r>
          </a:p>
        </p:txBody>
      </p:sp>
    </p:spTree>
    <p:extLst>
      <p:ext uri="{BB962C8B-B14F-4D97-AF65-F5344CB8AC3E}">
        <p14:creationId xmlns:p14="http://schemas.microsoft.com/office/powerpoint/2010/main" val="3397926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1C33A-DD79-207D-0AA5-2AC3CDD018A2}"/>
              </a:ext>
            </a:extLst>
          </p:cNvPr>
          <p:cNvSpPr>
            <a:spLocks noGrp="1"/>
          </p:cNvSpPr>
          <p:nvPr>
            <p:ph type="title"/>
          </p:nvPr>
        </p:nvSpPr>
        <p:spPr/>
        <p:txBody>
          <a:bodyPr/>
          <a:lstStyle/>
          <a:p>
            <a:r>
              <a:rPr lang="en-US" i="1" dirty="0" err="1"/>
              <a:t>Rucho</a:t>
            </a:r>
            <a:r>
              <a:rPr lang="en-US" i="1" dirty="0"/>
              <a:t> v. Common Cause</a:t>
            </a:r>
            <a:r>
              <a:rPr lang="en-US" dirty="0"/>
              <a:t> (2019)</a:t>
            </a:r>
            <a:endParaRPr lang="en-US" i="1" dirty="0"/>
          </a:p>
        </p:txBody>
      </p:sp>
      <p:sp>
        <p:nvSpPr>
          <p:cNvPr id="3" name="Content Placeholder 2">
            <a:extLst>
              <a:ext uri="{FF2B5EF4-FFF2-40B4-BE49-F238E27FC236}">
                <a16:creationId xmlns:a16="http://schemas.microsoft.com/office/drawing/2014/main" id="{B6C811D9-289E-7508-DD72-1E87ABB367C0}"/>
              </a:ext>
            </a:extLst>
          </p:cNvPr>
          <p:cNvSpPr>
            <a:spLocks noGrp="1"/>
          </p:cNvSpPr>
          <p:nvPr>
            <p:ph idx="1"/>
          </p:nvPr>
        </p:nvSpPr>
        <p:spPr>
          <a:xfrm>
            <a:off x="457200" y="1524000"/>
            <a:ext cx="8229600" cy="4953000"/>
          </a:xfrm>
        </p:spPr>
        <p:txBody>
          <a:bodyPr>
            <a:normAutofit/>
          </a:bodyPr>
          <a:lstStyle/>
          <a:p>
            <a:r>
              <a:rPr lang="en-US" dirty="0"/>
              <a:t>Holding:  partisan gerrymandering claims are non-justiciable political questions</a:t>
            </a:r>
          </a:p>
          <a:p>
            <a:pPr lvl="1"/>
            <a:r>
              <a:rPr lang="en-US" dirty="0"/>
              <a:t>The Court finds that this question of degree is non-justiciable as not being judicially manageable</a:t>
            </a:r>
          </a:p>
          <a:p>
            <a:pPr lvl="2"/>
            <a:r>
              <a:rPr lang="en-US" dirty="0"/>
              <a:t>“Any standard for resolving such claims must be grounded in a ‘limited and precise rationale’ and be ‘clear, manageable, and politically neutral.’” (CB 97)</a:t>
            </a:r>
          </a:p>
          <a:p>
            <a:pPr lvl="2"/>
            <a:r>
              <a:rPr lang="en-US" dirty="0"/>
              <a:t>“‘With uncertain limits, intervening courts – even when proceeding with best intentions – would risk assuming political, not legal, responsibility for a process that often produces ill will and distrust.’” (CB 97)</a:t>
            </a:r>
          </a:p>
        </p:txBody>
      </p:sp>
    </p:spTree>
    <p:extLst>
      <p:ext uri="{BB962C8B-B14F-4D97-AF65-F5344CB8AC3E}">
        <p14:creationId xmlns:p14="http://schemas.microsoft.com/office/powerpoint/2010/main" val="3098552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1C33A-DD79-207D-0AA5-2AC3CDD018A2}"/>
              </a:ext>
            </a:extLst>
          </p:cNvPr>
          <p:cNvSpPr>
            <a:spLocks noGrp="1"/>
          </p:cNvSpPr>
          <p:nvPr>
            <p:ph type="title"/>
          </p:nvPr>
        </p:nvSpPr>
        <p:spPr/>
        <p:txBody>
          <a:bodyPr/>
          <a:lstStyle/>
          <a:p>
            <a:r>
              <a:rPr lang="en-US" i="1" dirty="0" err="1"/>
              <a:t>Rucho</a:t>
            </a:r>
            <a:r>
              <a:rPr lang="en-US" i="1" dirty="0"/>
              <a:t> v. Common Cause</a:t>
            </a:r>
            <a:r>
              <a:rPr lang="en-US" dirty="0"/>
              <a:t> (2019)</a:t>
            </a:r>
            <a:endParaRPr lang="en-US" i="1" dirty="0"/>
          </a:p>
        </p:txBody>
      </p:sp>
      <p:sp>
        <p:nvSpPr>
          <p:cNvPr id="3" name="Content Placeholder 2">
            <a:extLst>
              <a:ext uri="{FF2B5EF4-FFF2-40B4-BE49-F238E27FC236}">
                <a16:creationId xmlns:a16="http://schemas.microsoft.com/office/drawing/2014/main" id="{B6C811D9-289E-7508-DD72-1E87ABB367C0}"/>
              </a:ext>
            </a:extLst>
          </p:cNvPr>
          <p:cNvSpPr>
            <a:spLocks noGrp="1"/>
          </p:cNvSpPr>
          <p:nvPr>
            <p:ph idx="1"/>
          </p:nvPr>
        </p:nvSpPr>
        <p:spPr>
          <a:xfrm>
            <a:off x="457200" y="1524000"/>
            <a:ext cx="8229600" cy="4953000"/>
          </a:xfrm>
        </p:spPr>
        <p:txBody>
          <a:bodyPr>
            <a:normAutofit/>
          </a:bodyPr>
          <a:lstStyle/>
          <a:p>
            <a:r>
              <a:rPr lang="en-US" dirty="0"/>
              <a:t>Holding:  partisan gerrymandering claims are non-justiciable political questions</a:t>
            </a:r>
          </a:p>
          <a:p>
            <a:pPr lvl="1"/>
            <a:r>
              <a:rPr lang="en-US" dirty="0"/>
              <a:t>The Court rejects the notion that proportional political party representation is required</a:t>
            </a:r>
          </a:p>
          <a:p>
            <a:pPr lvl="2"/>
            <a:r>
              <a:rPr lang="en-US" dirty="0"/>
              <a:t>“Partisan gerrymandering claims rest on an instinct that groups with a certain level of political support should enjoy a commensurate level of political power” (CB 98)</a:t>
            </a:r>
          </a:p>
          <a:p>
            <a:pPr lvl="2"/>
            <a:r>
              <a:rPr lang="en-US" dirty="0"/>
              <a:t>“But such a claim is based on a ‘norm that does not exist’ in our electoral system – ‘statewide elections for representatives along party lines.’” (CB 98)</a:t>
            </a:r>
          </a:p>
          <a:p>
            <a:pPr lvl="2"/>
            <a:endParaRPr lang="en-US" dirty="0"/>
          </a:p>
        </p:txBody>
      </p:sp>
    </p:spTree>
    <p:extLst>
      <p:ext uri="{BB962C8B-B14F-4D97-AF65-F5344CB8AC3E}">
        <p14:creationId xmlns:p14="http://schemas.microsoft.com/office/powerpoint/2010/main" val="2195233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1C33A-DD79-207D-0AA5-2AC3CDD018A2}"/>
              </a:ext>
            </a:extLst>
          </p:cNvPr>
          <p:cNvSpPr>
            <a:spLocks noGrp="1"/>
          </p:cNvSpPr>
          <p:nvPr>
            <p:ph type="title"/>
          </p:nvPr>
        </p:nvSpPr>
        <p:spPr/>
        <p:txBody>
          <a:bodyPr/>
          <a:lstStyle/>
          <a:p>
            <a:r>
              <a:rPr lang="en-US" i="1" dirty="0" err="1"/>
              <a:t>Rucho</a:t>
            </a:r>
            <a:r>
              <a:rPr lang="en-US" i="1" dirty="0"/>
              <a:t> v. Common Cause</a:t>
            </a:r>
            <a:r>
              <a:rPr lang="en-US" dirty="0"/>
              <a:t> (2019)</a:t>
            </a:r>
            <a:endParaRPr lang="en-US" i="1" dirty="0"/>
          </a:p>
        </p:txBody>
      </p:sp>
      <p:sp>
        <p:nvSpPr>
          <p:cNvPr id="3" name="Content Placeholder 2">
            <a:extLst>
              <a:ext uri="{FF2B5EF4-FFF2-40B4-BE49-F238E27FC236}">
                <a16:creationId xmlns:a16="http://schemas.microsoft.com/office/drawing/2014/main" id="{B6C811D9-289E-7508-DD72-1E87ABB367C0}"/>
              </a:ext>
            </a:extLst>
          </p:cNvPr>
          <p:cNvSpPr>
            <a:spLocks noGrp="1"/>
          </p:cNvSpPr>
          <p:nvPr>
            <p:ph idx="1"/>
          </p:nvPr>
        </p:nvSpPr>
        <p:spPr>
          <a:xfrm>
            <a:off x="457200" y="1524000"/>
            <a:ext cx="8229600" cy="4953000"/>
          </a:xfrm>
        </p:spPr>
        <p:txBody>
          <a:bodyPr>
            <a:normAutofit lnSpcReduction="10000"/>
          </a:bodyPr>
          <a:lstStyle/>
          <a:p>
            <a:r>
              <a:rPr lang="en-US" dirty="0"/>
              <a:t>Holding:  partisan gerrymandering claims are non-justiciable political questions</a:t>
            </a:r>
          </a:p>
          <a:p>
            <a:pPr lvl="1"/>
            <a:r>
              <a:rPr lang="en-US" dirty="0"/>
              <a:t>The Court finds that this question of degree is non-justiciable as not being judicially manageable</a:t>
            </a:r>
          </a:p>
          <a:p>
            <a:pPr lvl="2"/>
            <a:r>
              <a:rPr lang="en-US" dirty="0"/>
              <a:t>“[P]</a:t>
            </a:r>
            <a:r>
              <a:rPr lang="en-US" dirty="0" err="1"/>
              <a:t>laintiffs</a:t>
            </a:r>
            <a:r>
              <a:rPr lang="en-US" dirty="0"/>
              <a:t> inevitably ask the courts to make their own political judgment about how much representation particular political parties </a:t>
            </a:r>
            <a:r>
              <a:rPr lang="en-US" i="1" dirty="0"/>
              <a:t>deserve</a:t>
            </a:r>
            <a:r>
              <a:rPr lang="en-US" dirty="0"/>
              <a:t> . . . But federal courts are not equipped to apportion political power as a matter of fairness, nor is there any basis for concluding that they were authorized to do so.”  (CB 98)</a:t>
            </a:r>
          </a:p>
          <a:p>
            <a:pPr lvl="1"/>
            <a:r>
              <a:rPr lang="en-US" dirty="0"/>
              <a:t>The Court illustrates this by going on to evaluate a number of possible metrics for measuring degree</a:t>
            </a:r>
          </a:p>
          <a:p>
            <a:pPr lvl="2"/>
            <a:endParaRPr lang="en-US" dirty="0"/>
          </a:p>
        </p:txBody>
      </p:sp>
    </p:spTree>
    <p:extLst>
      <p:ext uri="{BB962C8B-B14F-4D97-AF65-F5344CB8AC3E}">
        <p14:creationId xmlns:p14="http://schemas.microsoft.com/office/powerpoint/2010/main" val="40621821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1C33A-DD79-207D-0AA5-2AC3CDD018A2}"/>
              </a:ext>
            </a:extLst>
          </p:cNvPr>
          <p:cNvSpPr>
            <a:spLocks noGrp="1"/>
          </p:cNvSpPr>
          <p:nvPr>
            <p:ph type="title"/>
          </p:nvPr>
        </p:nvSpPr>
        <p:spPr/>
        <p:txBody>
          <a:bodyPr/>
          <a:lstStyle/>
          <a:p>
            <a:r>
              <a:rPr lang="en-US" i="1" dirty="0" err="1"/>
              <a:t>Rucho</a:t>
            </a:r>
            <a:r>
              <a:rPr lang="en-US" i="1" dirty="0"/>
              <a:t> v. Common Cause</a:t>
            </a:r>
            <a:r>
              <a:rPr lang="en-US" dirty="0"/>
              <a:t> (2019)</a:t>
            </a:r>
            <a:endParaRPr lang="en-US" i="1" dirty="0"/>
          </a:p>
        </p:txBody>
      </p:sp>
      <p:sp>
        <p:nvSpPr>
          <p:cNvPr id="3" name="Content Placeholder 2">
            <a:extLst>
              <a:ext uri="{FF2B5EF4-FFF2-40B4-BE49-F238E27FC236}">
                <a16:creationId xmlns:a16="http://schemas.microsoft.com/office/drawing/2014/main" id="{B6C811D9-289E-7508-DD72-1E87ABB367C0}"/>
              </a:ext>
            </a:extLst>
          </p:cNvPr>
          <p:cNvSpPr>
            <a:spLocks noGrp="1"/>
          </p:cNvSpPr>
          <p:nvPr>
            <p:ph idx="1"/>
          </p:nvPr>
        </p:nvSpPr>
        <p:spPr>
          <a:xfrm>
            <a:off x="457200" y="1524000"/>
            <a:ext cx="8229600" cy="4953000"/>
          </a:xfrm>
        </p:spPr>
        <p:txBody>
          <a:bodyPr>
            <a:normAutofit fontScale="92500" lnSpcReduction="20000"/>
          </a:bodyPr>
          <a:lstStyle/>
          <a:p>
            <a:r>
              <a:rPr lang="en-US" dirty="0"/>
              <a:t>Holding:  partisan gerrymandering claims are non-justiciable political questions</a:t>
            </a:r>
          </a:p>
          <a:p>
            <a:pPr lvl="1"/>
            <a:r>
              <a:rPr lang="en-US" dirty="0"/>
              <a:t>The Court finds that this question of degree is non-justiciable as not being judicially manageable</a:t>
            </a:r>
          </a:p>
          <a:p>
            <a:pPr lvl="1"/>
            <a:r>
              <a:rPr lang="en-US" dirty="0"/>
              <a:t>Having considered several metrics, the Court concludes the decision among them, which the plaintiffs seeks, is </a:t>
            </a:r>
            <a:r>
              <a:rPr lang="en-US" i="1" dirty="0"/>
              <a:t>itself</a:t>
            </a:r>
            <a:r>
              <a:rPr lang="en-US" dirty="0"/>
              <a:t> a core political decision:</a:t>
            </a:r>
          </a:p>
          <a:p>
            <a:pPr lvl="2"/>
            <a:r>
              <a:rPr lang="en-US" dirty="0"/>
              <a:t>“Deciding among just these [example] different visions of fairness [there would be many others] </a:t>
            </a:r>
            <a:r>
              <a:rPr lang="en-US" b="1" dirty="0"/>
              <a:t>poses basic questions that are political, not legal</a:t>
            </a:r>
            <a:r>
              <a:rPr lang="en-US" dirty="0"/>
              <a:t>.”  (CB 99)</a:t>
            </a:r>
          </a:p>
          <a:p>
            <a:pPr lvl="2"/>
            <a:r>
              <a:rPr lang="en-US" dirty="0"/>
              <a:t>“Any judicial decision on what is ‘fair’ in this context would be an ‘unmoored determination’ of the sort characteristic of a political question beyond the competence of the federal courts.”  (CB 99)</a:t>
            </a:r>
          </a:p>
        </p:txBody>
      </p:sp>
    </p:spTree>
    <p:extLst>
      <p:ext uri="{BB962C8B-B14F-4D97-AF65-F5344CB8AC3E}">
        <p14:creationId xmlns:p14="http://schemas.microsoft.com/office/powerpoint/2010/main" val="24140951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1C33A-DD79-207D-0AA5-2AC3CDD018A2}"/>
              </a:ext>
            </a:extLst>
          </p:cNvPr>
          <p:cNvSpPr>
            <a:spLocks noGrp="1"/>
          </p:cNvSpPr>
          <p:nvPr>
            <p:ph type="title"/>
          </p:nvPr>
        </p:nvSpPr>
        <p:spPr/>
        <p:txBody>
          <a:bodyPr/>
          <a:lstStyle/>
          <a:p>
            <a:r>
              <a:rPr lang="en-US" i="1" dirty="0" err="1"/>
              <a:t>Rucho</a:t>
            </a:r>
            <a:r>
              <a:rPr lang="en-US" i="1" dirty="0"/>
              <a:t> v. Common Cause</a:t>
            </a:r>
            <a:r>
              <a:rPr lang="en-US" dirty="0"/>
              <a:t> (2019)</a:t>
            </a:r>
            <a:endParaRPr lang="en-US" i="1" dirty="0"/>
          </a:p>
        </p:txBody>
      </p:sp>
      <p:sp>
        <p:nvSpPr>
          <p:cNvPr id="3" name="Content Placeholder 2">
            <a:extLst>
              <a:ext uri="{FF2B5EF4-FFF2-40B4-BE49-F238E27FC236}">
                <a16:creationId xmlns:a16="http://schemas.microsoft.com/office/drawing/2014/main" id="{B6C811D9-289E-7508-DD72-1E87ABB367C0}"/>
              </a:ext>
            </a:extLst>
          </p:cNvPr>
          <p:cNvSpPr>
            <a:spLocks noGrp="1"/>
          </p:cNvSpPr>
          <p:nvPr>
            <p:ph idx="1"/>
          </p:nvPr>
        </p:nvSpPr>
        <p:spPr>
          <a:xfrm>
            <a:off x="457200" y="1524000"/>
            <a:ext cx="8229600" cy="4953000"/>
          </a:xfrm>
        </p:spPr>
        <p:txBody>
          <a:bodyPr>
            <a:normAutofit fontScale="92500"/>
          </a:bodyPr>
          <a:lstStyle/>
          <a:p>
            <a:r>
              <a:rPr lang="en-US" dirty="0"/>
              <a:t>Dissent:  argues that the Court abandons fundamental democratic principles and refuses to remedy a constitutional violation</a:t>
            </a:r>
          </a:p>
          <a:p>
            <a:pPr lvl="1"/>
            <a:r>
              <a:rPr lang="en-US" dirty="0"/>
              <a:t>Argues that partisan gerrymandering violates the fundamental constitutional principle that power emanates from the people, and that “free and fair periodic elections are the key to that [power] . . . [the] foundation of democratic governance.”  (CB 104)</a:t>
            </a:r>
          </a:p>
          <a:p>
            <a:pPr lvl="1"/>
            <a:r>
              <a:rPr lang="en-US" dirty="0"/>
              <a:t>“Partisan gerrymandering can make [democratic governance] meaningless . . . [it] amounts to ‘rigging elections.’”  (CB 104)</a:t>
            </a:r>
          </a:p>
        </p:txBody>
      </p:sp>
    </p:spTree>
    <p:extLst>
      <p:ext uri="{BB962C8B-B14F-4D97-AF65-F5344CB8AC3E}">
        <p14:creationId xmlns:p14="http://schemas.microsoft.com/office/powerpoint/2010/main" val="413052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Political Question Doctrine</a:t>
            </a:r>
          </a:p>
        </p:txBody>
      </p:sp>
      <p:sp>
        <p:nvSpPr>
          <p:cNvPr id="3" name="Content Placeholder 2"/>
          <p:cNvSpPr>
            <a:spLocks noGrp="1"/>
          </p:cNvSpPr>
          <p:nvPr>
            <p:ph idx="1"/>
          </p:nvPr>
        </p:nvSpPr>
        <p:spPr>
          <a:xfrm>
            <a:off x="457200" y="1417638"/>
            <a:ext cx="8229600" cy="4983162"/>
          </a:xfrm>
        </p:spPr>
        <p:txBody>
          <a:bodyPr>
            <a:normAutofit fontScale="85000" lnSpcReduction="10000"/>
          </a:bodyPr>
          <a:lstStyle/>
          <a:p>
            <a:pPr marL="514350" indent="-457200"/>
            <a:r>
              <a:rPr lang="en-US" dirty="0"/>
              <a:t>The political question doctrine says that some constitutional provisions are inappropriate for judicial review and must be left to the political branches of government to interpret and enforce. </a:t>
            </a:r>
          </a:p>
          <a:p>
            <a:pPr marL="914400" lvl="1" indent="-457200"/>
            <a:r>
              <a:rPr lang="en-US" dirty="0"/>
              <a:t>Although there is an allegation that the Constitution has been violated, cases brought under these provisions are dismissed as non-justiciable political questions</a:t>
            </a:r>
          </a:p>
          <a:p>
            <a:pPr marL="914400" lvl="1" indent="-457200"/>
            <a:endParaRPr lang="en-US" sz="1200" dirty="0"/>
          </a:p>
          <a:p>
            <a:pPr marL="514350" indent="-457200"/>
            <a:r>
              <a:rPr lang="en-US" dirty="0"/>
              <a:t>Political questions can be groups into two “types”: </a:t>
            </a:r>
          </a:p>
          <a:p>
            <a:pPr marL="971550" lvl="1" indent="-514350">
              <a:buFont typeface="+mj-lt"/>
              <a:buAutoNum type="arabicPeriod"/>
            </a:pPr>
            <a:r>
              <a:rPr lang="en-US" dirty="0"/>
              <a:t>Those issues that are committed by the Constitution to another branch of government.</a:t>
            </a:r>
          </a:p>
          <a:p>
            <a:pPr marL="971550" lvl="1" indent="-514350">
              <a:buFont typeface="+mj-lt"/>
              <a:buAutoNum type="arabicPeriod"/>
            </a:pPr>
            <a:r>
              <a:rPr lang="en-US" dirty="0"/>
              <a:t>Those issues that are inherently incapable of resolution or enforcement by the judicial process.</a:t>
            </a:r>
          </a:p>
          <a:p>
            <a:pPr marL="514350" indent="-457200"/>
            <a:endParaRPr lang="en-US" dirty="0"/>
          </a:p>
        </p:txBody>
      </p:sp>
    </p:spTree>
    <p:extLst>
      <p:ext uri="{BB962C8B-B14F-4D97-AF65-F5344CB8AC3E}">
        <p14:creationId xmlns:p14="http://schemas.microsoft.com/office/powerpoint/2010/main" val="40043226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1C33A-DD79-207D-0AA5-2AC3CDD018A2}"/>
              </a:ext>
            </a:extLst>
          </p:cNvPr>
          <p:cNvSpPr>
            <a:spLocks noGrp="1"/>
          </p:cNvSpPr>
          <p:nvPr>
            <p:ph type="title"/>
          </p:nvPr>
        </p:nvSpPr>
        <p:spPr/>
        <p:txBody>
          <a:bodyPr/>
          <a:lstStyle/>
          <a:p>
            <a:r>
              <a:rPr lang="en-US" i="1" dirty="0" err="1"/>
              <a:t>Rucho</a:t>
            </a:r>
            <a:r>
              <a:rPr lang="en-US" i="1" dirty="0"/>
              <a:t> v. Common Cause</a:t>
            </a:r>
            <a:r>
              <a:rPr lang="en-US" dirty="0"/>
              <a:t> (2019)</a:t>
            </a:r>
            <a:endParaRPr lang="en-US" i="1" dirty="0"/>
          </a:p>
        </p:txBody>
      </p:sp>
      <p:sp>
        <p:nvSpPr>
          <p:cNvPr id="3" name="Content Placeholder 2">
            <a:extLst>
              <a:ext uri="{FF2B5EF4-FFF2-40B4-BE49-F238E27FC236}">
                <a16:creationId xmlns:a16="http://schemas.microsoft.com/office/drawing/2014/main" id="{B6C811D9-289E-7508-DD72-1E87ABB367C0}"/>
              </a:ext>
            </a:extLst>
          </p:cNvPr>
          <p:cNvSpPr>
            <a:spLocks noGrp="1"/>
          </p:cNvSpPr>
          <p:nvPr>
            <p:ph idx="1"/>
          </p:nvPr>
        </p:nvSpPr>
        <p:spPr>
          <a:xfrm>
            <a:off x="457200" y="1524000"/>
            <a:ext cx="8229600" cy="4953000"/>
          </a:xfrm>
        </p:spPr>
        <p:txBody>
          <a:bodyPr>
            <a:normAutofit fontScale="92500"/>
          </a:bodyPr>
          <a:lstStyle/>
          <a:p>
            <a:r>
              <a:rPr lang="en-US" dirty="0"/>
              <a:t>Dissent:  argues that the Court abandons fundamental democratic principles and refuses to remedy a constitutional violation</a:t>
            </a:r>
          </a:p>
          <a:p>
            <a:pPr lvl="1"/>
            <a:r>
              <a:rPr lang="en-US" dirty="0"/>
              <a:t>Argues that this deprivation occurs through vote dilution</a:t>
            </a:r>
          </a:p>
          <a:p>
            <a:pPr lvl="2"/>
            <a:r>
              <a:rPr lang="en-US" dirty="0"/>
              <a:t>“Partisan gerrymandering operates through vote dilution – the devaluation of one citizen’s vote as compared to others.”  (CB 105)</a:t>
            </a:r>
          </a:p>
          <a:p>
            <a:pPr lvl="2"/>
            <a:r>
              <a:rPr lang="en-US" dirty="0"/>
              <a:t>“A mapmaker draws district lines to ‘pack’ and ‘crack’ voters likely to support the disfavored party . . . [</a:t>
            </a:r>
            <a:r>
              <a:rPr lang="en-US" dirty="0" err="1"/>
              <a:t>i</a:t>
            </a:r>
            <a:r>
              <a:rPr lang="en-US" dirty="0"/>
              <a:t>]n short, the mapmaker has some votes count for less, because they are likely to go for the other [disfavored] party.”  (CB 105)</a:t>
            </a:r>
          </a:p>
        </p:txBody>
      </p:sp>
    </p:spTree>
    <p:extLst>
      <p:ext uri="{BB962C8B-B14F-4D97-AF65-F5344CB8AC3E}">
        <p14:creationId xmlns:p14="http://schemas.microsoft.com/office/powerpoint/2010/main" val="22626796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1C33A-DD79-207D-0AA5-2AC3CDD018A2}"/>
              </a:ext>
            </a:extLst>
          </p:cNvPr>
          <p:cNvSpPr>
            <a:spLocks noGrp="1"/>
          </p:cNvSpPr>
          <p:nvPr>
            <p:ph type="title"/>
          </p:nvPr>
        </p:nvSpPr>
        <p:spPr/>
        <p:txBody>
          <a:bodyPr/>
          <a:lstStyle/>
          <a:p>
            <a:r>
              <a:rPr lang="en-US" i="1" dirty="0" err="1"/>
              <a:t>Rucho</a:t>
            </a:r>
            <a:r>
              <a:rPr lang="en-US" i="1" dirty="0"/>
              <a:t> v. Common Cause</a:t>
            </a:r>
            <a:r>
              <a:rPr lang="en-US" dirty="0"/>
              <a:t> (2019)</a:t>
            </a:r>
            <a:endParaRPr lang="en-US" i="1" dirty="0"/>
          </a:p>
        </p:txBody>
      </p:sp>
      <p:sp>
        <p:nvSpPr>
          <p:cNvPr id="3" name="Content Placeholder 2">
            <a:extLst>
              <a:ext uri="{FF2B5EF4-FFF2-40B4-BE49-F238E27FC236}">
                <a16:creationId xmlns:a16="http://schemas.microsoft.com/office/drawing/2014/main" id="{B6C811D9-289E-7508-DD72-1E87ABB367C0}"/>
              </a:ext>
            </a:extLst>
          </p:cNvPr>
          <p:cNvSpPr>
            <a:spLocks noGrp="1"/>
          </p:cNvSpPr>
          <p:nvPr>
            <p:ph idx="1"/>
          </p:nvPr>
        </p:nvSpPr>
        <p:spPr>
          <a:xfrm>
            <a:off x="457200" y="1524000"/>
            <a:ext cx="8229600" cy="4953000"/>
          </a:xfrm>
        </p:spPr>
        <p:txBody>
          <a:bodyPr>
            <a:normAutofit lnSpcReduction="10000"/>
          </a:bodyPr>
          <a:lstStyle/>
          <a:p>
            <a:r>
              <a:rPr lang="en-US" dirty="0"/>
              <a:t>Dissent:  argues that the Court abandons fundamental democratic principles and refuses to remedy a constitutional violation</a:t>
            </a:r>
          </a:p>
          <a:p>
            <a:pPr lvl="1"/>
            <a:r>
              <a:rPr lang="en-US" dirty="0"/>
              <a:t>Concludes this violates the 14</a:t>
            </a:r>
            <a:r>
              <a:rPr lang="en-US" baseline="30000" dirty="0"/>
              <a:t>th</a:t>
            </a:r>
            <a:r>
              <a:rPr lang="en-US" dirty="0"/>
              <a:t> Amendment</a:t>
            </a:r>
          </a:p>
          <a:p>
            <a:pPr lvl="2"/>
            <a:r>
              <a:rPr lang="en-US" dirty="0"/>
              <a:t>Notes the Court’s history of “one-person-one-vote” decisions that “prohibit creating districts with significantly different populations” (CB 105)</a:t>
            </a:r>
          </a:p>
          <a:p>
            <a:pPr lvl="1"/>
            <a:r>
              <a:rPr lang="en-US" dirty="0"/>
              <a:t>Also concludes this violates the 1</a:t>
            </a:r>
            <a:r>
              <a:rPr lang="en-US" baseline="30000" dirty="0"/>
              <a:t>st</a:t>
            </a:r>
            <a:r>
              <a:rPr lang="en-US" dirty="0"/>
              <a:t> Amendment</a:t>
            </a:r>
          </a:p>
          <a:p>
            <a:pPr lvl="2"/>
            <a:r>
              <a:rPr lang="en-US" dirty="0"/>
              <a:t>“[P]artisan gerrymanders subject certain voters to ‘disfavored treatment’ . . . precisely because of ‘their voting history [and] their expression of political views [by being a member of the disfavored party]’” (CB 106)</a:t>
            </a:r>
          </a:p>
        </p:txBody>
      </p:sp>
    </p:spTree>
    <p:extLst>
      <p:ext uri="{BB962C8B-B14F-4D97-AF65-F5344CB8AC3E}">
        <p14:creationId xmlns:p14="http://schemas.microsoft.com/office/powerpoint/2010/main" val="41765893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1C33A-DD79-207D-0AA5-2AC3CDD018A2}"/>
              </a:ext>
            </a:extLst>
          </p:cNvPr>
          <p:cNvSpPr>
            <a:spLocks noGrp="1"/>
          </p:cNvSpPr>
          <p:nvPr>
            <p:ph type="title"/>
          </p:nvPr>
        </p:nvSpPr>
        <p:spPr/>
        <p:txBody>
          <a:bodyPr/>
          <a:lstStyle/>
          <a:p>
            <a:r>
              <a:rPr lang="en-US" i="1" dirty="0" err="1"/>
              <a:t>Rucho</a:t>
            </a:r>
            <a:r>
              <a:rPr lang="en-US" i="1" dirty="0"/>
              <a:t> v. Common Cause</a:t>
            </a:r>
            <a:r>
              <a:rPr lang="en-US" dirty="0"/>
              <a:t> (2019)</a:t>
            </a:r>
            <a:endParaRPr lang="en-US" i="1" dirty="0"/>
          </a:p>
        </p:txBody>
      </p:sp>
      <p:sp>
        <p:nvSpPr>
          <p:cNvPr id="3" name="Content Placeholder 2">
            <a:extLst>
              <a:ext uri="{FF2B5EF4-FFF2-40B4-BE49-F238E27FC236}">
                <a16:creationId xmlns:a16="http://schemas.microsoft.com/office/drawing/2014/main" id="{B6C811D9-289E-7508-DD72-1E87ABB367C0}"/>
              </a:ext>
            </a:extLst>
          </p:cNvPr>
          <p:cNvSpPr>
            <a:spLocks noGrp="1"/>
          </p:cNvSpPr>
          <p:nvPr>
            <p:ph idx="1"/>
          </p:nvPr>
        </p:nvSpPr>
        <p:spPr>
          <a:xfrm>
            <a:off x="457200" y="1524000"/>
            <a:ext cx="8229600" cy="4953000"/>
          </a:xfrm>
        </p:spPr>
        <p:txBody>
          <a:bodyPr>
            <a:normAutofit/>
          </a:bodyPr>
          <a:lstStyle/>
          <a:p>
            <a:r>
              <a:rPr lang="en-US" dirty="0"/>
              <a:t>Considering the Majority and Dissent</a:t>
            </a:r>
          </a:p>
          <a:p>
            <a:pPr lvl="1"/>
            <a:r>
              <a:rPr lang="en-US" dirty="0"/>
              <a:t>How does the Majority respond to the “vote dilution” argument?</a:t>
            </a:r>
          </a:p>
          <a:p>
            <a:pPr lvl="2"/>
            <a:r>
              <a:rPr lang="en-US" dirty="0"/>
              <a:t>Is this response sufficient?</a:t>
            </a:r>
          </a:p>
          <a:p>
            <a:pPr lvl="1"/>
            <a:r>
              <a:rPr lang="en-US" dirty="0"/>
              <a:t>How does the Dissent address the </a:t>
            </a:r>
            <a:r>
              <a:rPr lang="en-US" i="1" dirty="0"/>
              <a:t>Baker</a:t>
            </a:r>
            <a:r>
              <a:rPr lang="en-US" dirty="0"/>
              <a:t> factors?</a:t>
            </a:r>
          </a:p>
          <a:p>
            <a:pPr lvl="2"/>
            <a:r>
              <a:rPr lang="en-US" dirty="0"/>
              <a:t>Textually demonstrable commitment of voting power to the political branches (legislature(s))</a:t>
            </a:r>
          </a:p>
          <a:p>
            <a:pPr lvl="2"/>
            <a:r>
              <a:rPr lang="en-US" dirty="0"/>
              <a:t>Judicially manageable standards for selecting a “fair” scheme</a:t>
            </a:r>
          </a:p>
        </p:txBody>
      </p:sp>
    </p:spTree>
    <p:extLst>
      <p:ext uri="{BB962C8B-B14F-4D97-AF65-F5344CB8AC3E}">
        <p14:creationId xmlns:p14="http://schemas.microsoft.com/office/powerpoint/2010/main" val="12785267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Applying the </a:t>
            </a:r>
            <a:r>
              <a:rPr lang="en-US" i="1" dirty="0"/>
              <a:t>Baker</a:t>
            </a:r>
            <a:r>
              <a:rPr lang="en-US" dirty="0"/>
              <a:t> Criteria</a:t>
            </a:r>
          </a:p>
        </p:txBody>
      </p:sp>
      <p:sp>
        <p:nvSpPr>
          <p:cNvPr id="3" name="Content Placeholder 2"/>
          <p:cNvSpPr>
            <a:spLocks noGrp="1"/>
          </p:cNvSpPr>
          <p:nvPr>
            <p:ph idx="1"/>
          </p:nvPr>
        </p:nvSpPr>
        <p:spPr>
          <a:xfrm>
            <a:off x="457200" y="1600200"/>
            <a:ext cx="8229600" cy="4800600"/>
          </a:xfrm>
        </p:spPr>
        <p:txBody>
          <a:bodyPr>
            <a:normAutofit fontScale="85000" lnSpcReduction="20000"/>
          </a:bodyPr>
          <a:lstStyle/>
          <a:p>
            <a:r>
              <a:rPr lang="en-US" dirty="0"/>
              <a:t>The </a:t>
            </a:r>
            <a:r>
              <a:rPr lang="en-US" i="1" dirty="0"/>
              <a:t>Baker</a:t>
            </a:r>
            <a:r>
              <a:rPr lang="en-US" dirty="0"/>
              <a:t> criteria can be confusing, and there is disagreement re: their proper application</a:t>
            </a:r>
          </a:p>
          <a:p>
            <a:pPr lvl="1"/>
            <a:r>
              <a:rPr lang="en-US" i="1" dirty="0"/>
              <a:t>See, e.g., </a:t>
            </a:r>
            <a:r>
              <a:rPr lang="en-US" i="1" dirty="0" err="1"/>
              <a:t>Rucho</a:t>
            </a:r>
            <a:r>
              <a:rPr lang="en-US" i="1" dirty="0"/>
              <a:t> v. Common Cause</a:t>
            </a:r>
            <a:r>
              <a:rPr lang="en-US" dirty="0"/>
              <a:t> (2019) </a:t>
            </a:r>
          </a:p>
          <a:p>
            <a:r>
              <a:rPr lang="en-US" dirty="0"/>
              <a:t>The best way to understand the political question doctrine is </a:t>
            </a:r>
            <a:r>
              <a:rPr lang="en-US"/>
              <a:t>to examine </a:t>
            </a:r>
            <a:r>
              <a:rPr lang="en-US" dirty="0"/>
              <a:t>the specific areas in which the Court has applied it: </a:t>
            </a:r>
          </a:p>
          <a:p>
            <a:pPr marL="971550" lvl="1" indent="-514350">
              <a:buFont typeface="+mj-lt"/>
              <a:buAutoNum type="arabicPeriod"/>
            </a:pPr>
            <a:r>
              <a:rPr lang="en-US" dirty="0"/>
              <a:t>The electoral process</a:t>
            </a:r>
          </a:p>
          <a:p>
            <a:pPr marL="971550" lvl="1" indent="-514350">
              <a:buFont typeface="+mj-lt"/>
              <a:buAutoNum type="arabicPeriod"/>
            </a:pPr>
            <a:r>
              <a:rPr lang="en-US" dirty="0"/>
              <a:t>Foreign affairs</a:t>
            </a:r>
          </a:p>
          <a:p>
            <a:pPr marL="971550" lvl="1" indent="-514350">
              <a:buFont typeface="+mj-lt"/>
              <a:buAutoNum type="arabicPeriod"/>
            </a:pPr>
            <a:r>
              <a:rPr lang="en-US" dirty="0"/>
              <a:t>Congress’s ability to regulate its internal processes</a:t>
            </a:r>
          </a:p>
          <a:p>
            <a:pPr marL="971550" lvl="1" indent="-514350">
              <a:buFont typeface="+mj-lt"/>
              <a:buAutoNum type="arabicPeriod"/>
            </a:pPr>
            <a:r>
              <a:rPr lang="en-US" dirty="0"/>
              <a:t>The process for ratifying constitutional amendments</a:t>
            </a:r>
          </a:p>
          <a:p>
            <a:pPr marL="971550" lvl="1" indent="-514350">
              <a:buFont typeface="+mj-lt"/>
              <a:buAutoNum type="arabicPeriod"/>
            </a:pPr>
            <a:r>
              <a:rPr lang="en-US" dirty="0"/>
              <a:t>Instances where the federal court cannot shape effective equitable relief</a:t>
            </a:r>
          </a:p>
          <a:p>
            <a:pPr marL="971550" lvl="1" indent="-514350">
              <a:buFont typeface="+mj-lt"/>
              <a:buAutoNum type="arabicPeriod"/>
            </a:pPr>
            <a:r>
              <a:rPr lang="en-US" dirty="0"/>
              <a:t>The impeachment process</a:t>
            </a:r>
          </a:p>
        </p:txBody>
      </p:sp>
    </p:spTree>
    <p:extLst>
      <p:ext uri="{BB962C8B-B14F-4D97-AF65-F5344CB8AC3E}">
        <p14:creationId xmlns:p14="http://schemas.microsoft.com/office/powerpoint/2010/main" val="626136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Baker v. </a:t>
            </a:r>
            <a:r>
              <a:rPr lang="en-US" i="1" dirty="0" err="1"/>
              <a:t>Carr</a:t>
            </a:r>
            <a:r>
              <a:rPr lang="en-US" i="1" dirty="0"/>
              <a:t> </a:t>
            </a:r>
            <a:r>
              <a:rPr lang="en-US" dirty="0"/>
              <a:t>(1962)</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Background </a:t>
            </a:r>
          </a:p>
          <a:p>
            <a:r>
              <a:rPr lang="en-US" dirty="0"/>
              <a:t>Baker filed suit against the Secretary of the State of Tennessee alleging that because the legislature had not redrawn its legislative districts since 1901, in violation of the Tennessee State Constitution which required redistricting according to the federal census every 10 years. </a:t>
            </a:r>
          </a:p>
          <a:p>
            <a:r>
              <a:rPr lang="en-US" dirty="0"/>
              <a:t>Baker, who lived in an urban part of the state, asserted that the changing demographics of the state had shifted a greater proportion of the population to the cities, thereby diluting his vote in violation of the Equal Protection Clause of the Fourteenth Amendment.</a:t>
            </a:r>
          </a:p>
        </p:txBody>
      </p:sp>
    </p:spTree>
    <p:extLst>
      <p:ext uri="{BB962C8B-B14F-4D97-AF65-F5344CB8AC3E}">
        <p14:creationId xmlns:p14="http://schemas.microsoft.com/office/powerpoint/2010/main" val="1172619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Baker v. </a:t>
            </a:r>
            <a:r>
              <a:rPr lang="en-US" i="1" dirty="0" err="1"/>
              <a:t>Carr</a:t>
            </a:r>
            <a:endParaRPr lang="en-US" i="1" dirty="0"/>
          </a:p>
        </p:txBody>
      </p:sp>
      <p:sp>
        <p:nvSpPr>
          <p:cNvPr id="3" name="Content Placeholder 2"/>
          <p:cNvSpPr>
            <a:spLocks noGrp="1"/>
          </p:cNvSpPr>
          <p:nvPr>
            <p:ph idx="1"/>
          </p:nvPr>
        </p:nvSpPr>
        <p:spPr>
          <a:xfrm>
            <a:off x="457200" y="1295400"/>
            <a:ext cx="8229600" cy="4648201"/>
          </a:xfrm>
        </p:spPr>
        <p:txBody>
          <a:bodyPr>
            <a:normAutofit/>
          </a:bodyPr>
          <a:lstStyle/>
          <a:p>
            <a:pPr marL="0" indent="0">
              <a:buNone/>
            </a:pPr>
            <a:r>
              <a:rPr lang="en-US" dirty="0"/>
              <a:t>Issue: Do federal courts have jurisdiction to hear a constitutional challenge to a legislative apportionment or is the issue of redistricting a political question? </a:t>
            </a:r>
          </a:p>
          <a:p>
            <a:r>
              <a:rPr lang="en-US" dirty="0"/>
              <a:t>The Court noted that “</a:t>
            </a:r>
            <a:r>
              <a:rPr lang="en-US" dirty="0" err="1"/>
              <a:t>nonjusticiability</a:t>
            </a:r>
            <a:r>
              <a:rPr lang="en-US" dirty="0"/>
              <a:t> of a political question is primarily a function of the separation of powers” (CB 92)</a:t>
            </a:r>
          </a:p>
          <a:p>
            <a:pPr lvl="1"/>
            <a:r>
              <a:rPr lang="en-US" dirty="0"/>
              <a:t>But “much confusion results” from the “political question label”</a:t>
            </a:r>
          </a:p>
          <a:p>
            <a:pPr marL="0" indent="0">
              <a:buNone/>
            </a:pPr>
            <a:endParaRPr lang="en-US" dirty="0"/>
          </a:p>
        </p:txBody>
      </p:sp>
    </p:spTree>
    <p:extLst>
      <p:ext uri="{BB962C8B-B14F-4D97-AF65-F5344CB8AC3E}">
        <p14:creationId xmlns:p14="http://schemas.microsoft.com/office/powerpoint/2010/main" val="3362587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Baker v. </a:t>
            </a:r>
            <a:r>
              <a:rPr lang="en-US" i="1" dirty="0" err="1"/>
              <a:t>Carr</a:t>
            </a:r>
            <a:endParaRPr lang="en-US" i="1" dirty="0"/>
          </a:p>
        </p:txBody>
      </p:sp>
      <p:sp>
        <p:nvSpPr>
          <p:cNvPr id="3" name="Content Placeholder 2"/>
          <p:cNvSpPr>
            <a:spLocks noGrp="1"/>
          </p:cNvSpPr>
          <p:nvPr>
            <p:ph idx="1"/>
          </p:nvPr>
        </p:nvSpPr>
        <p:spPr>
          <a:xfrm>
            <a:off x="457200" y="1295400"/>
            <a:ext cx="8229600" cy="4648201"/>
          </a:xfrm>
        </p:spPr>
        <p:txBody>
          <a:bodyPr>
            <a:normAutofit fontScale="92500" lnSpcReduction="20000"/>
          </a:bodyPr>
          <a:lstStyle/>
          <a:p>
            <a:pPr marL="0" indent="0">
              <a:buNone/>
            </a:pPr>
            <a:r>
              <a:rPr lang="en-US" dirty="0"/>
              <a:t>Issue: Do federal courts have jurisdiction to hear a constitutional challenge to a legislative apportionment or is the issue of redistricting a political question? </a:t>
            </a:r>
          </a:p>
          <a:p>
            <a:r>
              <a:rPr lang="en-US" dirty="0"/>
              <a:t>The Court first examines whether the Courts </a:t>
            </a:r>
            <a:r>
              <a:rPr lang="en-US" i="1" dirty="0"/>
              <a:t>are themselves</a:t>
            </a:r>
            <a:r>
              <a:rPr lang="en-US" dirty="0"/>
              <a:t> the correct Branch to answer this question (concluding they are)</a:t>
            </a:r>
          </a:p>
          <a:p>
            <a:pPr lvl="1"/>
            <a:r>
              <a:rPr lang="en-US" dirty="0"/>
              <a:t>“Deciding whether a matter has . . . Been committed by the Constitution to another branch of government . . . is itself a[n] exercise in constitutional interpretation, and is a responsibility of this Court as ultimate interpreter of the Constitution.”  (CB 92)</a:t>
            </a:r>
          </a:p>
          <a:p>
            <a:pPr marL="0" indent="0">
              <a:buNone/>
            </a:pPr>
            <a:endParaRPr lang="en-US" dirty="0"/>
          </a:p>
        </p:txBody>
      </p:sp>
    </p:spTree>
    <p:extLst>
      <p:ext uri="{BB962C8B-B14F-4D97-AF65-F5344CB8AC3E}">
        <p14:creationId xmlns:p14="http://schemas.microsoft.com/office/powerpoint/2010/main" val="2227374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Baker v. </a:t>
            </a:r>
            <a:r>
              <a:rPr lang="en-US" i="1" dirty="0" err="1"/>
              <a:t>Carr</a:t>
            </a:r>
            <a:endParaRPr lang="en-US" i="1" dirty="0"/>
          </a:p>
        </p:txBody>
      </p:sp>
      <p:sp>
        <p:nvSpPr>
          <p:cNvPr id="3" name="Content Placeholder 2"/>
          <p:cNvSpPr>
            <a:spLocks noGrp="1"/>
          </p:cNvSpPr>
          <p:nvPr>
            <p:ph idx="1"/>
          </p:nvPr>
        </p:nvSpPr>
        <p:spPr>
          <a:xfrm>
            <a:off x="457200" y="1295400"/>
            <a:ext cx="8229600" cy="4953000"/>
          </a:xfrm>
        </p:spPr>
        <p:txBody>
          <a:bodyPr>
            <a:normAutofit fontScale="70000" lnSpcReduction="20000"/>
          </a:bodyPr>
          <a:lstStyle/>
          <a:p>
            <a:pPr marL="0" indent="0">
              <a:buNone/>
            </a:pPr>
            <a:r>
              <a:rPr lang="en-US" dirty="0"/>
              <a:t>Issue (cont.):  Having determined that the Courts are the appropriate arbiters of political questions, it then proceeded to lay out a framework of considerations for what constitutes “political questions” committed to other Branches (CB 92):</a:t>
            </a:r>
          </a:p>
          <a:p>
            <a:r>
              <a:rPr lang="en-US" b="1" dirty="0"/>
              <a:t>Textually demonstrable Constitutional commitment to coordinate branches</a:t>
            </a:r>
          </a:p>
          <a:p>
            <a:pPr lvl="1"/>
            <a:r>
              <a:rPr lang="en-US" dirty="0"/>
              <a:t>“a political question [includes matters with a] . . . textually demonstrable constitutional commitment of the issue to a coordinate political department”</a:t>
            </a:r>
          </a:p>
          <a:p>
            <a:pPr lvl="1"/>
            <a:r>
              <a:rPr lang="en-US" dirty="0"/>
              <a:t>(e.g., foreign affairs and military/national security powers)</a:t>
            </a:r>
          </a:p>
          <a:p>
            <a:r>
              <a:rPr lang="en-US" b="1" dirty="0"/>
              <a:t>Lack of judicial standards</a:t>
            </a:r>
          </a:p>
          <a:p>
            <a:pPr lvl="1"/>
            <a:r>
              <a:rPr lang="en-US" dirty="0"/>
              <a:t>“a political question [arises when there is] . . . a lack of judicially discoverable and manageable standards for resolving it”</a:t>
            </a:r>
          </a:p>
          <a:p>
            <a:r>
              <a:rPr lang="en-US" b="1" dirty="0"/>
              <a:t>Decisional prerequisite of a non-judicial policy determination</a:t>
            </a:r>
          </a:p>
          <a:p>
            <a:pPr lvl="1"/>
            <a:r>
              <a:rPr lang="en-US" dirty="0"/>
              <a:t>“a political question [precludes judicial decision when] . . . the impossibility of deciding [the case exists] without an initial policy determination of a kind clearly for nonjudicial discretion”</a:t>
            </a:r>
          </a:p>
        </p:txBody>
      </p:sp>
    </p:spTree>
    <p:extLst>
      <p:ext uri="{BB962C8B-B14F-4D97-AF65-F5344CB8AC3E}">
        <p14:creationId xmlns:p14="http://schemas.microsoft.com/office/powerpoint/2010/main" val="903764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Baker v. </a:t>
            </a:r>
            <a:r>
              <a:rPr lang="en-US" i="1" dirty="0" err="1"/>
              <a:t>Carr</a:t>
            </a:r>
            <a:endParaRPr lang="en-US" i="1" dirty="0"/>
          </a:p>
        </p:txBody>
      </p:sp>
      <p:sp>
        <p:nvSpPr>
          <p:cNvPr id="3" name="Content Placeholder 2"/>
          <p:cNvSpPr>
            <a:spLocks noGrp="1"/>
          </p:cNvSpPr>
          <p:nvPr>
            <p:ph idx="1"/>
          </p:nvPr>
        </p:nvSpPr>
        <p:spPr>
          <a:xfrm>
            <a:off x="381000" y="1295400"/>
            <a:ext cx="8458200" cy="5029200"/>
          </a:xfrm>
        </p:spPr>
        <p:txBody>
          <a:bodyPr>
            <a:normAutofit fontScale="70000" lnSpcReduction="20000"/>
          </a:bodyPr>
          <a:lstStyle/>
          <a:p>
            <a:pPr marL="0" indent="0">
              <a:buNone/>
            </a:pPr>
            <a:r>
              <a:rPr lang="en-US" dirty="0"/>
              <a:t>Issue (cont.):  Having determined that the Courts are the appropriate arbiters of political questions, it then proceeded to lay out a framework of considerations for what constitutes “political questions” committed to other Branches (CB 92):</a:t>
            </a:r>
          </a:p>
          <a:p>
            <a:r>
              <a:rPr lang="en-US" b="1" dirty="0"/>
              <a:t>Impossibility of independent judicial resolution</a:t>
            </a:r>
          </a:p>
          <a:p>
            <a:pPr lvl="1"/>
            <a:r>
              <a:rPr lang="en-US" dirty="0"/>
              <a:t>“a political question [precludes judicial resolution when] . . . A court’s undertaking independent resolution [is impossible] without expressing lack of the respect due coordinate branches of government”</a:t>
            </a:r>
          </a:p>
          <a:p>
            <a:r>
              <a:rPr lang="en-US" b="1" dirty="0"/>
              <a:t>Exceptional need for strict adherence to previous political decision</a:t>
            </a:r>
          </a:p>
          <a:p>
            <a:pPr lvl="1"/>
            <a:r>
              <a:rPr lang="en-US" dirty="0"/>
              <a:t>“a political question [precludes judicial intervention when there is] . . . an unusual need for unquestioning adherence to a political decision already made [by another coordinate Branch]”</a:t>
            </a:r>
          </a:p>
          <a:p>
            <a:r>
              <a:rPr lang="en-US" b="1" dirty="0"/>
              <a:t>Potential for different Branches to undermine government by concurrently giving different answers to the same question</a:t>
            </a:r>
          </a:p>
          <a:p>
            <a:pPr lvl="1"/>
            <a:r>
              <a:rPr lang="en-US" dirty="0"/>
              <a:t>“a political question [exists from] . . . the potentiality of embarrassment from multifarious pronouncements by various departments on one question”</a:t>
            </a:r>
          </a:p>
          <a:p>
            <a:pPr marL="0" indent="0">
              <a:buNone/>
            </a:pPr>
            <a:endParaRPr lang="en-US" dirty="0"/>
          </a:p>
        </p:txBody>
      </p:sp>
    </p:spTree>
    <p:extLst>
      <p:ext uri="{BB962C8B-B14F-4D97-AF65-F5344CB8AC3E}">
        <p14:creationId xmlns:p14="http://schemas.microsoft.com/office/powerpoint/2010/main" val="123142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Baker v. </a:t>
            </a:r>
            <a:r>
              <a:rPr lang="en-US" i="1" dirty="0" err="1"/>
              <a:t>Carr</a:t>
            </a:r>
            <a:endParaRPr lang="en-US" i="1" dirty="0"/>
          </a:p>
        </p:txBody>
      </p:sp>
      <p:sp>
        <p:nvSpPr>
          <p:cNvPr id="3" name="Content Placeholder 2"/>
          <p:cNvSpPr>
            <a:spLocks noGrp="1"/>
          </p:cNvSpPr>
          <p:nvPr>
            <p:ph idx="1"/>
          </p:nvPr>
        </p:nvSpPr>
        <p:spPr>
          <a:xfrm>
            <a:off x="457200" y="1417638"/>
            <a:ext cx="8382000" cy="4983162"/>
          </a:xfrm>
        </p:spPr>
        <p:txBody>
          <a:bodyPr>
            <a:normAutofit fontScale="70000" lnSpcReduction="20000"/>
          </a:bodyPr>
          <a:lstStyle/>
          <a:p>
            <a:pPr marL="0" indent="0">
              <a:buNone/>
            </a:pPr>
            <a:r>
              <a:rPr lang="en-US" dirty="0"/>
              <a:t>Holding: A challenge to the reapportionment is not a political question because it relates to the state’s carrying out of rules in the Constitution.</a:t>
            </a:r>
          </a:p>
          <a:p>
            <a:r>
              <a:rPr lang="en-US" dirty="0"/>
              <a:t>The Court first examines the Guaranty Clause:</a:t>
            </a:r>
          </a:p>
          <a:p>
            <a:pPr lvl="1"/>
            <a:r>
              <a:rPr lang="en-US" dirty="0"/>
              <a:t>An apportionment challenge that is based on the Guaranty Clause is nonjusticiable because they address issues solely directed to the political branches of the government by the Constitution</a:t>
            </a:r>
          </a:p>
          <a:p>
            <a:pPr lvl="1"/>
            <a:r>
              <a:rPr lang="en-US" dirty="0"/>
              <a:t>The Court distinguishes typical Guaranty Clause cases which implicate “the relationship between the judiciary and the coordinate branches of the Federal Government . . . which gives rise to the ‘political question[s]’” (CB 92)</a:t>
            </a:r>
          </a:p>
          <a:p>
            <a:r>
              <a:rPr lang="en-US" dirty="0"/>
              <a:t>When a question is entangled with any of the other two branches of the government, it is seen as a political question and the Court will not answer it without more clarification from the other branches.</a:t>
            </a:r>
          </a:p>
          <a:p>
            <a:r>
              <a:rPr lang="en-US" dirty="0"/>
              <a:t>However, in this case, Baker is claiming that he is being denied equal protection of the laws by being underrepresented in the </a:t>
            </a:r>
            <a:r>
              <a:rPr lang="en-US" b="1" dirty="0"/>
              <a:t>state legislature</a:t>
            </a:r>
          </a:p>
        </p:txBody>
      </p:sp>
    </p:spTree>
    <p:extLst>
      <p:ext uri="{BB962C8B-B14F-4D97-AF65-F5344CB8AC3E}">
        <p14:creationId xmlns:p14="http://schemas.microsoft.com/office/powerpoint/2010/main" val="3834775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Baker v. </a:t>
            </a:r>
            <a:r>
              <a:rPr lang="en-US" i="1" dirty="0" err="1"/>
              <a:t>Carr</a:t>
            </a:r>
            <a:endParaRPr lang="en-US" i="1" dirty="0"/>
          </a:p>
        </p:txBody>
      </p:sp>
      <p:sp>
        <p:nvSpPr>
          <p:cNvPr id="3" name="Content Placeholder 2"/>
          <p:cNvSpPr>
            <a:spLocks noGrp="1"/>
          </p:cNvSpPr>
          <p:nvPr>
            <p:ph idx="1"/>
          </p:nvPr>
        </p:nvSpPr>
        <p:spPr>
          <a:xfrm>
            <a:off x="457200" y="1417638"/>
            <a:ext cx="8382000" cy="4983162"/>
          </a:xfrm>
        </p:spPr>
        <p:txBody>
          <a:bodyPr>
            <a:normAutofit fontScale="85000" lnSpcReduction="20000"/>
          </a:bodyPr>
          <a:lstStyle/>
          <a:p>
            <a:pPr marL="0" indent="0">
              <a:buNone/>
            </a:pPr>
            <a:r>
              <a:rPr lang="en-US" dirty="0"/>
              <a:t>Holding: A challenge to the reapportionment is not a political question because it relates to the state’s carrying out of rules in the Constitution.</a:t>
            </a:r>
          </a:p>
          <a:p>
            <a:r>
              <a:rPr lang="en-US" dirty="0"/>
              <a:t>This challenge to state legislative action is a Fourteenth Amendment claim, distinguishable from a Guaranty Clause challenge</a:t>
            </a:r>
          </a:p>
          <a:p>
            <a:pPr lvl="1"/>
            <a:r>
              <a:rPr lang="en-US" dirty="0"/>
              <a:t>“But because any reliance on the Guaranty Clause could not have succeeded it does not follow that appellants may not be heard on the equal protection claim” (CB 93)</a:t>
            </a:r>
          </a:p>
          <a:p>
            <a:pPr lvl="1"/>
            <a:r>
              <a:rPr lang="en-US" dirty="0"/>
              <a:t>“[While it is true that] it must be clear that the Fourteenth Amendment claim is not so enmeshed with those political question[s] . . . which render Guaranty Clause claims nonjusticiable . . . we have found that not to be the case here.”  (CB 93)</a:t>
            </a:r>
          </a:p>
        </p:txBody>
      </p:sp>
    </p:spTree>
    <p:extLst>
      <p:ext uri="{BB962C8B-B14F-4D97-AF65-F5344CB8AC3E}">
        <p14:creationId xmlns:p14="http://schemas.microsoft.com/office/powerpoint/2010/main" val="16525515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4100</TotalTime>
  <Words>2502</Words>
  <Application>Microsoft Office PowerPoint</Application>
  <PresentationFormat>On-screen Show (4:3)</PresentationFormat>
  <Paragraphs>131</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Office Theme</vt:lpstr>
      <vt:lpstr>Constitutional Law</vt:lpstr>
      <vt:lpstr>Political Question Doctrine</vt:lpstr>
      <vt:lpstr>Baker v. Carr (1962)</vt:lpstr>
      <vt:lpstr>Baker v. Carr</vt:lpstr>
      <vt:lpstr>Baker v. Carr</vt:lpstr>
      <vt:lpstr>Baker v. Carr</vt:lpstr>
      <vt:lpstr>Baker v. Carr</vt:lpstr>
      <vt:lpstr>Baker v. Carr</vt:lpstr>
      <vt:lpstr>Baker v. Carr</vt:lpstr>
      <vt:lpstr>Baker v. Carr</vt:lpstr>
      <vt:lpstr>Rucho v. Common Cause (2019)</vt:lpstr>
      <vt:lpstr>Rucho v. Common Cause (2019)</vt:lpstr>
      <vt:lpstr>Rucho v. Common Cause (2019)</vt:lpstr>
      <vt:lpstr>Rucho v. Common Cause (2019)</vt:lpstr>
      <vt:lpstr>Rucho v. Common Cause (2019)</vt:lpstr>
      <vt:lpstr>Rucho v. Common Cause (2019)</vt:lpstr>
      <vt:lpstr>Rucho v. Common Cause (2019)</vt:lpstr>
      <vt:lpstr>Rucho v. Common Cause (2019)</vt:lpstr>
      <vt:lpstr>Rucho v. Common Cause (2019)</vt:lpstr>
      <vt:lpstr>Rucho v. Common Cause (2019)</vt:lpstr>
      <vt:lpstr>Rucho v. Common Cause (2019)</vt:lpstr>
      <vt:lpstr>Rucho v. Common Cause (2019)</vt:lpstr>
      <vt:lpstr>Applying the Baker Criteria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16</cp:revision>
  <dcterms:created xsi:type="dcterms:W3CDTF">2014-06-13T07:23:28Z</dcterms:created>
  <dcterms:modified xsi:type="dcterms:W3CDTF">2022-06-13T13:57:32Z</dcterms:modified>
</cp:coreProperties>
</file>